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301" r:id="rId3"/>
    <p:sldId id="261" r:id="rId4"/>
    <p:sldId id="259" r:id="rId5"/>
    <p:sldId id="302" r:id="rId6"/>
    <p:sldId id="260" r:id="rId7"/>
    <p:sldId id="300" r:id="rId8"/>
    <p:sldId id="297" r:id="rId9"/>
    <p:sldId id="299" r:id="rId10"/>
    <p:sldId id="298" r:id="rId11"/>
    <p:sldId id="274" r:id="rId1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E140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7346" autoAdjust="0"/>
  </p:normalViewPr>
  <p:slideViewPr>
    <p:cSldViewPr snapToGrid="0">
      <p:cViewPr varScale="1">
        <p:scale>
          <a:sx n="76" d="100"/>
          <a:sy n="76" d="100"/>
        </p:scale>
        <p:origin x="946"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BA1A24B5-65F6-43DB-84C3-49910B887694}" type="datetimeFigureOut">
              <a:rPr lang="en-GB" smtClean="0"/>
              <a:t>19/01/2022</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31144467-1D60-4C0C-BD45-FFA820D234E8}" type="slidenum">
              <a:rPr lang="en-GB" smtClean="0"/>
              <a:t>‹#›</a:t>
            </a:fld>
            <a:endParaRPr lang="en-GB"/>
          </a:p>
        </p:txBody>
      </p:sp>
    </p:spTree>
    <p:extLst>
      <p:ext uri="{BB962C8B-B14F-4D97-AF65-F5344CB8AC3E}">
        <p14:creationId xmlns:p14="http://schemas.microsoft.com/office/powerpoint/2010/main" val="39633516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1144467-1D60-4C0C-BD45-FFA820D234E8}" type="slidenum">
              <a:rPr lang="en-GB" smtClean="0"/>
              <a:t>4</a:t>
            </a:fld>
            <a:endParaRPr lang="en-GB"/>
          </a:p>
        </p:txBody>
      </p:sp>
    </p:spTree>
    <p:extLst>
      <p:ext uri="{BB962C8B-B14F-4D97-AF65-F5344CB8AC3E}">
        <p14:creationId xmlns:p14="http://schemas.microsoft.com/office/powerpoint/2010/main" val="3669360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1144467-1D60-4C0C-BD45-FFA820D234E8}" type="slidenum">
              <a:rPr lang="en-GB" smtClean="0"/>
              <a:t>8</a:t>
            </a:fld>
            <a:endParaRPr lang="en-GB"/>
          </a:p>
        </p:txBody>
      </p:sp>
    </p:spTree>
    <p:extLst>
      <p:ext uri="{BB962C8B-B14F-4D97-AF65-F5344CB8AC3E}">
        <p14:creationId xmlns:p14="http://schemas.microsoft.com/office/powerpoint/2010/main" val="383205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1144467-1D60-4C0C-BD45-FFA820D234E8}" type="slidenum">
              <a:rPr lang="en-GB" smtClean="0"/>
              <a:t>11</a:t>
            </a:fld>
            <a:endParaRPr lang="en-GB"/>
          </a:p>
        </p:txBody>
      </p:sp>
    </p:spTree>
    <p:extLst>
      <p:ext uri="{BB962C8B-B14F-4D97-AF65-F5344CB8AC3E}">
        <p14:creationId xmlns:p14="http://schemas.microsoft.com/office/powerpoint/2010/main" val="15037100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C34C01A-0009-4AFD-B031-449792B7C7D1}" type="datetimeFigureOut">
              <a:rPr lang="en-GB" smtClean="0"/>
              <a:t>19/01/2022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EA273C-A3B2-45BF-9E47-AEE77E9A5B4E}" type="slidenum">
              <a:rPr lang="en-GB" smtClean="0"/>
              <a:t>‹#›</a:t>
            </a:fld>
            <a:endParaRPr lang="en-GB"/>
          </a:p>
        </p:txBody>
      </p:sp>
    </p:spTree>
    <p:extLst>
      <p:ext uri="{BB962C8B-B14F-4D97-AF65-F5344CB8AC3E}">
        <p14:creationId xmlns:p14="http://schemas.microsoft.com/office/powerpoint/2010/main" val="39811831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34C01A-0009-4AFD-B031-449792B7C7D1}" type="datetimeFigureOut">
              <a:rPr lang="en-GB" smtClean="0"/>
              <a:t>19/01/2022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EA273C-A3B2-45BF-9E47-AEE77E9A5B4E}" type="slidenum">
              <a:rPr lang="en-GB" smtClean="0"/>
              <a:t>‹#›</a:t>
            </a:fld>
            <a:endParaRPr lang="en-GB"/>
          </a:p>
        </p:txBody>
      </p:sp>
    </p:spTree>
    <p:extLst>
      <p:ext uri="{BB962C8B-B14F-4D97-AF65-F5344CB8AC3E}">
        <p14:creationId xmlns:p14="http://schemas.microsoft.com/office/powerpoint/2010/main" val="15905330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C34C01A-0009-4AFD-B031-449792B7C7D1}" type="datetimeFigureOut">
              <a:rPr lang="en-GB" smtClean="0"/>
              <a:t>19/01/2022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EA273C-A3B2-45BF-9E47-AEE77E9A5B4E}" type="slidenum">
              <a:rPr lang="en-GB" smtClean="0"/>
              <a:t>‹#›</a:t>
            </a:fld>
            <a:endParaRPr lang="en-GB"/>
          </a:p>
        </p:txBody>
      </p:sp>
    </p:spTree>
    <p:extLst>
      <p:ext uri="{BB962C8B-B14F-4D97-AF65-F5344CB8AC3E}">
        <p14:creationId xmlns:p14="http://schemas.microsoft.com/office/powerpoint/2010/main" val="31948336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C34C01A-0009-4AFD-B031-449792B7C7D1}" type="datetimeFigureOut">
              <a:rPr lang="en-GB" smtClean="0"/>
              <a:t>19/01/2022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EEA273C-A3B2-45BF-9E47-AEE77E9A5B4E}" type="slidenum">
              <a:rPr lang="en-GB" smtClean="0"/>
              <a:t>‹#›</a:t>
            </a:fld>
            <a:endParaRPr lang="en-GB"/>
          </a:p>
        </p:txBody>
      </p:sp>
    </p:spTree>
    <p:extLst>
      <p:ext uri="{BB962C8B-B14F-4D97-AF65-F5344CB8AC3E}">
        <p14:creationId xmlns:p14="http://schemas.microsoft.com/office/powerpoint/2010/main" val="26758001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C34C01A-0009-4AFD-B031-449792B7C7D1}" type="datetimeFigureOut">
              <a:rPr lang="en-GB" smtClean="0"/>
              <a:t>19/01/2022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EEA273C-A3B2-45BF-9E47-AEE77E9A5B4E}" type="slidenum">
              <a:rPr lang="en-GB" smtClean="0"/>
              <a:t>‹#›</a:t>
            </a:fld>
            <a:endParaRPr lang="en-GB"/>
          </a:p>
        </p:txBody>
      </p:sp>
    </p:spTree>
    <p:extLst>
      <p:ext uri="{BB962C8B-B14F-4D97-AF65-F5344CB8AC3E}">
        <p14:creationId xmlns:p14="http://schemas.microsoft.com/office/powerpoint/2010/main" val="25608281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C34C01A-0009-4AFD-B031-449792B7C7D1}" type="datetimeFigureOut">
              <a:rPr lang="en-GB" smtClean="0"/>
              <a:t>19/01/2022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EEA273C-A3B2-45BF-9E47-AEE77E9A5B4E}" type="slidenum">
              <a:rPr lang="en-GB" smtClean="0"/>
              <a:t>‹#›</a:t>
            </a:fld>
            <a:endParaRPr lang="en-GB"/>
          </a:p>
        </p:txBody>
      </p:sp>
    </p:spTree>
    <p:extLst>
      <p:ext uri="{BB962C8B-B14F-4D97-AF65-F5344CB8AC3E}">
        <p14:creationId xmlns:p14="http://schemas.microsoft.com/office/powerpoint/2010/main" val="24162263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34C01A-0009-4AFD-B031-449792B7C7D1}" type="datetimeFigureOut">
              <a:rPr lang="en-GB" smtClean="0"/>
              <a:t>19/01/2022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EEA273C-A3B2-45BF-9E47-AEE77E9A5B4E}" type="slidenum">
              <a:rPr lang="en-GB" smtClean="0"/>
              <a:t>‹#›</a:t>
            </a:fld>
            <a:endParaRPr lang="en-GB"/>
          </a:p>
        </p:txBody>
      </p:sp>
    </p:spTree>
    <p:extLst>
      <p:ext uri="{BB962C8B-B14F-4D97-AF65-F5344CB8AC3E}">
        <p14:creationId xmlns:p14="http://schemas.microsoft.com/office/powerpoint/2010/main" val="767680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C34C01A-0009-4AFD-B031-449792B7C7D1}" type="datetimeFigureOut">
              <a:rPr lang="en-GB" smtClean="0"/>
              <a:t>19/01/2022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EEA273C-A3B2-45BF-9E47-AEE77E9A5B4E}" type="slidenum">
              <a:rPr lang="en-GB" smtClean="0"/>
              <a:t>‹#›</a:t>
            </a:fld>
            <a:endParaRPr lang="en-GB"/>
          </a:p>
        </p:txBody>
      </p:sp>
    </p:spTree>
    <p:extLst>
      <p:ext uri="{BB962C8B-B14F-4D97-AF65-F5344CB8AC3E}">
        <p14:creationId xmlns:p14="http://schemas.microsoft.com/office/powerpoint/2010/main" val="16809299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C34C01A-0009-4AFD-B031-449792B7C7D1}" type="datetimeFigureOut">
              <a:rPr lang="en-GB" smtClean="0"/>
              <a:t>19/01/2022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EEA273C-A3B2-45BF-9E47-AEE77E9A5B4E}" type="slidenum">
              <a:rPr lang="en-GB" smtClean="0"/>
              <a:t>‹#›</a:t>
            </a:fld>
            <a:endParaRPr lang="en-GB"/>
          </a:p>
        </p:txBody>
      </p:sp>
    </p:spTree>
    <p:extLst>
      <p:ext uri="{BB962C8B-B14F-4D97-AF65-F5344CB8AC3E}">
        <p14:creationId xmlns:p14="http://schemas.microsoft.com/office/powerpoint/2010/main" val="4805578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34C01A-0009-4AFD-B031-449792B7C7D1}" type="datetimeFigureOut">
              <a:rPr lang="en-GB" smtClean="0"/>
              <a:t>19/01/2022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EA273C-A3B2-45BF-9E47-AEE77E9A5B4E}" type="slidenum">
              <a:rPr lang="en-GB" smtClean="0"/>
              <a:t>‹#›</a:t>
            </a:fld>
            <a:endParaRPr lang="en-GB"/>
          </a:p>
        </p:txBody>
      </p:sp>
    </p:spTree>
    <p:extLst>
      <p:ext uri="{BB962C8B-B14F-4D97-AF65-F5344CB8AC3E}">
        <p14:creationId xmlns:p14="http://schemas.microsoft.com/office/powerpoint/2010/main" val="9975044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34C01A-0009-4AFD-B031-449792B7C7D1}" type="datetimeFigureOut">
              <a:rPr lang="en-GB" smtClean="0"/>
              <a:t>19/01/2022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EA273C-A3B2-45BF-9E47-AEE77E9A5B4E}" type="slidenum">
              <a:rPr lang="en-GB" smtClean="0"/>
              <a:t>‹#›</a:t>
            </a:fld>
            <a:endParaRPr lang="en-GB"/>
          </a:p>
        </p:txBody>
      </p:sp>
    </p:spTree>
    <p:extLst>
      <p:ext uri="{BB962C8B-B14F-4D97-AF65-F5344CB8AC3E}">
        <p14:creationId xmlns:p14="http://schemas.microsoft.com/office/powerpoint/2010/main" val="38365178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34C01A-0009-4AFD-B031-449792B7C7D1}" type="datetimeFigureOut">
              <a:rPr lang="en-GB" smtClean="0"/>
              <a:t>19/01/2022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EA273C-A3B2-45BF-9E47-AEE77E9A5B4E}" type="slidenum">
              <a:rPr lang="en-GB" smtClean="0"/>
              <a:t>‹#›</a:t>
            </a:fld>
            <a:endParaRPr lang="en-GB"/>
          </a:p>
        </p:txBody>
      </p:sp>
    </p:spTree>
    <p:extLst>
      <p:ext uri="{BB962C8B-B14F-4D97-AF65-F5344CB8AC3E}">
        <p14:creationId xmlns:p14="http://schemas.microsoft.com/office/powerpoint/2010/main" val="24005206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hyperlink" Target="https://www.youtube.com/watch?v=VLq3kV55ESw" TargetMode="External"/><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latin typeface="Twinkl Cursive Unlooped" panose="02000000000000000000" pitchFamily="2" charset="0"/>
              </a:rPr>
              <a:t>Assembly</a:t>
            </a:r>
            <a:endParaRPr lang="en-GB" b="1" dirty="0">
              <a:latin typeface="Twinkl Cursive Unlooped" panose="02000000000000000000" pitchFamily="2" charset="0"/>
            </a:endParaRPr>
          </a:p>
        </p:txBody>
      </p:sp>
      <p:sp>
        <p:nvSpPr>
          <p:cNvPr id="3" name="Subtitle 2"/>
          <p:cNvSpPr>
            <a:spLocks noGrp="1"/>
          </p:cNvSpPr>
          <p:nvPr>
            <p:ph type="subTitle" idx="1"/>
          </p:nvPr>
        </p:nvSpPr>
        <p:spPr/>
        <p:txBody>
          <a:bodyPr/>
          <a:lstStyle/>
          <a:p>
            <a:r>
              <a:rPr lang="en-US" b="1" dirty="0" smtClean="0">
                <a:latin typeface="Twinkl Cursive Unlooped" panose="02000000000000000000" pitchFamily="2" charset="0"/>
              </a:rPr>
              <a:t>20</a:t>
            </a:r>
            <a:r>
              <a:rPr lang="en-US" b="1" baseline="30000" dirty="0" smtClean="0">
                <a:latin typeface="Twinkl Cursive Unlooped" panose="02000000000000000000" pitchFamily="2" charset="0"/>
              </a:rPr>
              <a:t>th</a:t>
            </a:r>
            <a:r>
              <a:rPr lang="en-US" b="1" dirty="0" smtClean="0">
                <a:latin typeface="Twinkl Cursive Unlooped" panose="02000000000000000000" pitchFamily="2" charset="0"/>
              </a:rPr>
              <a:t> January 2022</a:t>
            </a:r>
            <a:endParaRPr lang="en-GB" b="1" dirty="0">
              <a:latin typeface="Twinkl Cursive Unlooped" panose="02000000000000000000" pitchFamily="2" charset="0"/>
            </a:endParaRPr>
          </a:p>
        </p:txBody>
      </p:sp>
      <p:sp>
        <p:nvSpPr>
          <p:cNvPr id="5" name="Rectangle 4"/>
          <p:cNvSpPr/>
          <p:nvPr/>
        </p:nvSpPr>
        <p:spPr>
          <a:xfrm>
            <a:off x="0" y="6176772"/>
            <a:ext cx="12192000" cy="521208"/>
          </a:xfrm>
          <a:prstGeom prst="rect">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6" name="Rectangle 5"/>
          <p:cNvSpPr/>
          <p:nvPr/>
        </p:nvSpPr>
        <p:spPr>
          <a:xfrm>
            <a:off x="0" y="6437376"/>
            <a:ext cx="12192000" cy="420624"/>
          </a:xfrm>
          <a:prstGeom prst="rect">
            <a:avLst/>
          </a:prstGeom>
          <a:ln>
            <a:solidFill>
              <a:schemeClr val="tx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0896" y="4779644"/>
            <a:ext cx="3205478" cy="2078356"/>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74729" y="4478620"/>
            <a:ext cx="2694146" cy="2494912"/>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17520" y="4105322"/>
            <a:ext cx="2887417" cy="2752678"/>
          </a:xfrm>
          <a:prstGeom prst="rect">
            <a:avLst/>
          </a:prstGeom>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72808" y="4493504"/>
            <a:ext cx="1934049" cy="2428403"/>
          </a:xfrm>
          <a:prstGeom prst="rect">
            <a:avLst/>
          </a:prstGeom>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54964" y="347378"/>
            <a:ext cx="3299945" cy="2174620"/>
          </a:xfrm>
          <a:prstGeom prst="rect">
            <a:avLst/>
          </a:prstGeom>
        </p:spPr>
      </p:pic>
    </p:spTree>
    <p:extLst>
      <p:ext uri="{BB962C8B-B14F-4D97-AF65-F5344CB8AC3E}">
        <p14:creationId xmlns:p14="http://schemas.microsoft.com/office/powerpoint/2010/main" val="37551400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dirty="0" smtClean="0">
                <a:latin typeface="Twinkl Cursive Unlooped" panose="02000000000000000000" pitchFamily="2" charset="0"/>
              </a:rPr>
              <a:t>Who are these?</a:t>
            </a:r>
            <a:endParaRPr lang="en-GB" b="1" dirty="0">
              <a:latin typeface="Twinkl Cursive Unlooped" panose="02000000000000000000" pitchFamily="2" charset="0"/>
            </a:endParaRPr>
          </a:p>
        </p:txBody>
      </p:sp>
      <p:sp>
        <p:nvSpPr>
          <p:cNvPr id="3" name="Subtitle 2"/>
          <p:cNvSpPr>
            <a:spLocks noGrp="1"/>
          </p:cNvSpPr>
          <p:nvPr>
            <p:ph type="subTitle" idx="1"/>
          </p:nvPr>
        </p:nvSpPr>
        <p:spPr/>
        <p:txBody>
          <a:bodyPr/>
          <a:lstStyle/>
          <a:p>
            <a:r>
              <a:rPr lang="en-GB" b="1" dirty="0" smtClean="0">
                <a:latin typeface="Twinkl Cursive Unlooped" panose="02000000000000000000" pitchFamily="2" charset="0"/>
              </a:rPr>
              <a:t>Write in the chat</a:t>
            </a:r>
            <a:endParaRPr lang="en-GB" b="1" dirty="0">
              <a:latin typeface="Twinkl Cursive Unlooped" panose="02000000000000000000" pitchFamily="2" charset="0"/>
            </a:endParaRPr>
          </a:p>
        </p:txBody>
      </p:sp>
      <p:sp>
        <p:nvSpPr>
          <p:cNvPr id="5" name="Rectangle 4"/>
          <p:cNvSpPr/>
          <p:nvPr/>
        </p:nvSpPr>
        <p:spPr>
          <a:xfrm>
            <a:off x="0" y="6176772"/>
            <a:ext cx="12192000" cy="521208"/>
          </a:xfrm>
          <a:prstGeom prst="rect">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6" name="Rectangle 5"/>
          <p:cNvSpPr/>
          <p:nvPr/>
        </p:nvSpPr>
        <p:spPr>
          <a:xfrm>
            <a:off x="0" y="6437376"/>
            <a:ext cx="12192000" cy="420624"/>
          </a:xfrm>
          <a:prstGeom prst="rect">
            <a:avLst/>
          </a:prstGeom>
          <a:ln>
            <a:solidFill>
              <a:schemeClr val="tx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0896" y="4779644"/>
            <a:ext cx="3205478" cy="2078356"/>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74729" y="4478620"/>
            <a:ext cx="2694146" cy="2494912"/>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17520" y="4105322"/>
            <a:ext cx="2887417" cy="2752678"/>
          </a:xfrm>
          <a:prstGeom prst="rect">
            <a:avLst/>
          </a:prstGeom>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72808" y="4493504"/>
            <a:ext cx="1934049" cy="2428403"/>
          </a:xfrm>
          <a:prstGeom prst="rect">
            <a:avLst/>
          </a:prstGeom>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54964" y="347378"/>
            <a:ext cx="3299945" cy="2174620"/>
          </a:xfrm>
          <a:prstGeom prst="rect">
            <a:avLst/>
          </a:prstGeom>
        </p:spPr>
      </p:pic>
    </p:spTree>
    <p:extLst>
      <p:ext uri="{BB962C8B-B14F-4D97-AF65-F5344CB8AC3E}">
        <p14:creationId xmlns:p14="http://schemas.microsoft.com/office/powerpoint/2010/main" val="16206730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22792" y="4245843"/>
            <a:ext cx="1550001" cy="1946190"/>
          </a:xfrm>
          <a:prstGeom prst="rect">
            <a:avLst/>
          </a:prstGeom>
        </p:spPr>
      </p:pic>
      <p:sp>
        <p:nvSpPr>
          <p:cNvPr id="2" name="Title 1"/>
          <p:cNvSpPr>
            <a:spLocks noGrp="1"/>
          </p:cNvSpPr>
          <p:nvPr>
            <p:ph type="title"/>
          </p:nvPr>
        </p:nvSpPr>
        <p:spPr>
          <a:xfrm>
            <a:off x="838200" y="185910"/>
            <a:ext cx="10515600" cy="1325563"/>
          </a:xfrm>
        </p:spPr>
        <p:txBody>
          <a:bodyPr/>
          <a:lstStyle/>
          <a:p>
            <a:endParaRPr lang="en-GB" dirty="0"/>
          </a:p>
        </p:txBody>
      </p:sp>
      <p:sp>
        <p:nvSpPr>
          <p:cNvPr id="3" name="Content Placeholder 2"/>
          <p:cNvSpPr>
            <a:spLocks noGrp="1"/>
          </p:cNvSpPr>
          <p:nvPr>
            <p:ph idx="1"/>
          </p:nvPr>
        </p:nvSpPr>
        <p:spPr>
          <a:xfrm>
            <a:off x="838200" y="1337062"/>
            <a:ext cx="10515600" cy="4839709"/>
          </a:xfrm>
        </p:spPr>
        <p:txBody>
          <a:bodyPr>
            <a:normAutofit/>
          </a:bodyPr>
          <a:lstStyle/>
          <a:p>
            <a:pPr marL="0" indent="0">
              <a:buNone/>
            </a:pPr>
            <a:endParaRPr lang="en-US" dirty="0" smtClean="0">
              <a:solidFill>
                <a:srgbClr val="FF0000"/>
              </a:solidFill>
            </a:endParaRPr>
          </a:p>
          <a:p>
            <a:pPr marL="0" indent="0">
              <a:buNone/>
            </a:pPr>
            <a:endParaRPr lang="en-US" dirty="0">
              <a:solidFill>
                <a:srgbClr val="FF0000"/>
              </a:solidFill>
            </a:endParaRPr>
          </a:p>
          <a:p>
            <a:pPr marL="0" indent="0">
              <a:buNone/>
            </a:pPr>
            <a:r>
              <a:rPr lang="en-US" dirty="0" smtClean="0">
                <a:solidFill>
                  <a:srgbClr val="FF0000"/>
                </a:solidFill>
              </a:rPr>
              <a:t>                                                            </a:t>
            </a:r>
            <a:r>
              <a:rPr lang="en-US" sz="5400" b="1" dirty="0" smtClean="0">
                <a:latin typeface="Twinkl Cursive Unlooped" panose="02000000000000000000" pitchFamily="2" charset="0"/>
              </a:rPr>
              <a:t>What does</a:t>
            </a:r>
          </a:p>
          <a:p>
            <a:pPr marL="0" indent="0">
              <a:buNone/>
            </a:pPr>
            <a:r>
              <a:rPr lang="en-US" sz="5400" b="1" dirty="0">
                <a:latin typeface="Twinkl Cursive Unlooped" panose="02000000000000000000" pitchFamily="2" charset="0"/>
              </a:rPr>
              <a:t> </a:t>
            </a:r>
            <a:r>
              <a:rPr lang="en-US" sz="5400" b="1" dirty="0" smtClean="0">
                <a:latin typeface="Twinkl Cursive Unlooped" panose="02000000000000000000" pitchFamily="2" charset="0"/>
              </a:rPr>
              <a:t>                        resilience mean?</a:t>
            </a:r>
            <a:endParaRPr lang="en-US" sz="5400" b="1" dirty="0">
              <a:latin typeface="Twinkl Cursive Unlooped" panose="02000000000000000000" pitchFamily="2" charset="0"/>
            </a:endParaRPr>
          </a:p>
        </p:txBody>
      </p:sp>
      <p:sp>
        <p:nvSpPr>
          <p:cNvPr id="5" name="Rectangle 4"/>
          <p:cNvSpPr/>
          <p:nvPr/>
        </p:nvSpPr>
        <p:spPr>
          <a:xfrm>
            <a:off x="0" y="6176772"/>
            <a:ext cx="12192000" cy="521208"/>
          </a:xfrm>
          <a:prstGeom prst="rect">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7" name="Rectangle 6"/>
          <p:cNvSpPr/>
          <p:nvPr/>
        </p:nvSpPr>
        <p:spPr>
          <a:xfrm>
            <a:off x="0" y="6437376"/>
            <a:ext cx="12192000" cy="420624"/>
          </a:xfrm>
          <a:prstGeom prst="rect">
            <a:avLst/>
          </a:prstGeom>
          <a:ln>
            <a:solidFill>
              <a:schemeClr val="tx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517783">
            <a:off x="-52911" y="1240778"/>
            <a:ext cx="5696318" cy="3693358"/>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74307" y="4663440"/>
            <a:ext cx="2494567" cy="2310092"/>
          </a:xfrm>
          <a:prstGeom prst="rect">
            <a:avLst/>
          </a:prstGeom>
        </p:spPr>
      </p:pic>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29466" y="5326152"/>
            <a:ext cx="1704471" cy="1624933"/>
          </a:xfrm>
          <a:prstGeom prst="rect">
            <a:avLst/>
          </a:prstGeom>
        </p:spPr>
      </p:pic>
    </p:spTree>
    <p:extLst>
      <p:ext uri="{BB962C8B-B14F-4D97-AF65-F5344CB8AC3E}">
        <p14:creationId xmlns:p14="http://schemas.microsoft.com/office/powerpoint/2010/main" val="244528822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22792" y="4245843"/>
            <a:ext cx="1550001" cy="1946190"/>
          </a:xfrm>
          <a:prstGeom prst="rect">
            <a:avLst/>
          </a:prstGeom>
        </p:spPr>
      </p:pic>
      <p:sp>
        <p:nvSpPr>
          <p:cNvPr id="2" name="Title 1"/>
          <p:cNvSpPr>
            <a:spLocks noGrp="1"/>
          </p:cNvSpPr>
          <p:nvPr>
            <p:ph type="title"/>
          </p:nvPr>
        </p:nvSpPr>
        <p:spPr>
          <a:xfrm>
            <a:off x="838200" y="185910"/>
            <a:ext cx="10515600" cy="1325563"/>
          </a:xfrm>
        </p:spPr>
        <p:txBody>
          <a:bodyPr>
            <a:normAutofit/>
          </a:bodyPr>
          <a:lstStyle/>
          <a:p>
            <a:r>
              <a:rPr lang="en-GB" sz="6600" b="1" dirty="0" smtClean="0">
                <a:solidFill>
                  <a:srgbClr val="FF0000"/>
                </a:solidFill>
                <a:latin typeface="Twinkl Cursive Unlooped" panose="02000000000000000000" pitchFamily="2" charset="0"/>
              </a:rPr>
              <a:t>Resilience</a:t>
            </a:r>
            <a:endParaRPr lang="en-GB" sz="6600" b="1" dirty="0">
              <a:solidFill>
                <a:srgbClr val="FF0000"/>
              </a:solidFill>
              <a:latin typeface="Twinkl Cursive Unlooped" panose="02000000000000000000" pitchFamily="2" charset="0"/>
            </a:endParaRPr>
          </a:p>
        </p:txBody>
      </p:sp>
      <p:sp>
        <p:nvSpPr>
          <p:cNvPr id="3" name="Content Placeholder 2"/>
          <p:cNvSpPr>
            <a:spLocks noGrp="1"/>
          </p:cNvSpPr>
          <p:nvPr>
            <p:ph idx="1"/>
          </p:nvPr>
        </p:nvSpPr>
        <p:spPr>
          <a:xfrm>
            <a:off x="838200" y="1337063"/>
            <a:ext cx="10515600" cy="4351338"/>
          </a:xfrm>
        </p:spPr>
        <p:txBody>
          <a:bodyPr>
            <a:normAutofit/>
          </a:bodyPr>
          <a:lstStyle/>
          <a:p>
            <a:pPr marL="0" indent="0">
              <a:buNone/>
            </a:pPr>
            <a:endParaRPr lang="en-US" sz="2400" dirty="0" smtClean="0"/>
          </a:p>
          <a:p>
            <a:pPr marL="0" indent="0">
              <a:buNone/>
            </a:pPr>
            <a:r>
              <a:rPr lang="en-US" sz="3600" b="1" dirty="0" smtClean="0">
                <a:latin typeface="Twinkl Cursive Unlooped" panose="02000000000000000000" pitchFamily="2" charset="0"/>
              </a:rPr>
              <a:t>The capacity/ability to recover quickly from difficulties, and tough situations.</a:t>
            </a:r>
          </a:p>
        </p:txBody>
      </p:sp>
      <p:sp>
        <p:nvSpPr>
          <p:cNvPr id="5" name="Rectangle 4"/>
          <p:cNvSpPr/>
          <p:nvPr/>
        </p:nvSpPr>
        <p:spPr>
          <a:xfrm>
            <a:off x="0" y="6176772"/>
            <a:ext cx="12192000" cy="521208"/>
          </a:xfrm>
          <a:prstGeom prst="rect">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7" name="Rectangle 6"/>
          <p:cNvSpPr/>
          <p:nvPr/>
        </p:nvSpPr>
        <p:spPr>
          <a:xfrm>
            <a:off x="0" y="6437376"/>
            <a:ext cx="12192000" cy="420624"/>
          </a:xfrm>
          <a:prstGeom prst="rect">
            <a:avLst/>
          </a:prstGeom>
          <a:ln>
            <a:solidFill>
              <a:schemeClr val="tx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666100">
            <a:off x="928221" y="3150464"/>
            <a:ext cx="3542339" cy="2296769"/>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774307" y="4663440"/>
            <a:ext cx="2494567" cy="2310092"/>
          </a:xfrm>
          <a:prstGeom prst="rect">
            <a:avLst/>
          </a:prstGeom>
        </p:spPr>
      </p:pic>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29466" y="5326152"/>
            <a:ext cx="1704471" cy="1624933"/>
          </a:xfrm>
          <a:prstGeom prst="rect">
            <a:avLst/>
          </a:prstGeom>
        </p:spPr>
      </p:pic>
    </p:spTree>
    <p:extLst>
      <p:ext uri="{BB962C8B-B14F-4D97-AF65-F5344CB8AC3E}">
        <p14:creationId xmlns:p14="http://schemas.microsoft.com/office/powerpoint/2010/main" val="153059740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22792" y="4245843"/>
            <a:ext cx="1550001" cy="1946190"/>
          </a:xfrm>
          <a:prstGeom prst="rect">
            <a:avLst/>
          </a:prstGeom>
        </p:spPr>
      </p:pic>
      <p:sp>
        <p:nvSpPr>
          <p:cNvPr id="2" name="Title 1"/>
          <p:cNvSpPr>
            <a:spLocks noGrp="1"/>
          </p:cNvSpPr>
          <p:nvPr>
            <p:ph type="title"/>
          </p:nvPr>
        </p:nvSpPr>
        <p:spPr>
          <a:xfrm>
            <a:off x="838200" y="185910"/>
            <a:ext cx="10515600" cy="1325563"/>
          </a:xfrm>
        </p:spPr>
        <p:txBody>
          <a:bodyPr/>
          <a:lstStyle/>
          <a:p>
            <a:endParaRPr lang="en-GB" dirty="0"/>
          </a:p>
        </p:txBody>
      </p:sp>
      <p:sp>
        <p:nvSpPr>
          <p:cNvPr id="3" name="Content Placeholder 2"/>
          <p:cNvSpPr>
            <a:spLocks noGrp="1"/>
          </p:cNvSpPr>
          <p:nvPr>
            <p:ph idx="1"/>
          </p:nvPr>
        </p:nvSpPr>
        <p:spPr>
          <a:xfrm>
            <a:off x="838200" y="1337062"/>
            <a:ext cx="10515600" cy="4839709"/>
          </a:xfrm>
        </p:spPr>
        <p:txBody>
          <a:bodyPr>
            <a:normAutofit/>
          </a:bodyPr>
          <a:lstStyle/>
          <a:p>
            <a:pPr marL="0" indent="0">
              <a:buNone/>
            </a:pPr>
            <a:endParaRPr lang="en-US" dirty="0" smtClean="0">
              <a:solidFill>
                <a:srgbClr val="FF0000"/>
              </a:solidFill>
            </a:endParaRPr>
          </a:p>
          <a:p>
            <a:pPr marL="0" indent="0">
              <a:buNone/>
            </a:pPr>
            <a:endParaRPr lang="en-US" dirty="0">
              <a:solidFill>
                <a:srgbClr val="FF0000"/>
              </a:solidFill>
            </a:endParaRPr>
          </a:p>
          <a:p>
            <a:pPr marL="0" indent="0">
              <a:buNone/>
            </a:pPr>
            <a:r>
              <a:rPr lang="en-US" dirty="0" smtClean="0">
                <a:solidFill>
                  <a:srgbClr val="FF0000"/>
                </a:solidFill>
              </a:rPr>
              <a:t>                                                            </a:t>
            </a:r>
            <a:r>
              <a:rPr lang="en-US" sz="5400" b="1" dirty="0" smtClean="0">
                <a:latin typeface="Twinkl Cursive Unlooped" panose="02000000000000000000" pitchFamily="2" charset="0"/>
              </a:rPr>
              <a:t>Why might we </a:t>
            </a:r>
          </a:p>
          <a:p>
            <a:pPr marL="0" indent="0">
              <a:buNone/>
            </a:pPr>
            <a:r>
              <a:rPr lang="en-US" sz="5400" b="1" dirty="0">
                <a:latin typeface="Twinkl Cursive Unlooped" panose="02000000000000000000" pitchFamily="2" charset="0"/>
              </a:rPr>
              <a:t> </a:t>
            </a:r>
            <a:r>
              <a:rPr lang="en-US" sz="5400" b="1" dirty="0" smtClean="0">
                <a:latin typeface="Twinkl Cursive Unlooped" panose="02000000000000000000" pitchFamily="2" charset="0"/>
              </a:rPr>
              <a:t>                        need resilience?</a:t>
            </a:r>
            <a:endParaRPr lang="en-US" sz="5400" b="1" dirty="0">
              <a:latin typeface="Twinkl Cursive Unlooped" panose="02000000000000000000" pitchFamily="2" charset="0"/>
            </a:endParaRPr>
          </a:p>
        </p:txBody>
      </p:sp>
      <p:sp>
        <p:nvSpPr>
          <p:cNvPr id="5" name="Rectangle 4"/>
          <p:cNvSpPr/>
          <p:nvPr/>
        </p:nvSpPr>
        <p:spPr>
          <a:xfrm>
            <a:off x="0" y="6176772"/>
            <a:ext cx="12192000" cy="521208"/>
          </a:xfrm>
          <a:prstGeom prst="rect">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7" name="Rectangle 6"/>
          <p:cNvSpPr/>
          <p:nvPr/>
        </p:nvSpPr>
        <p:spPr>
          <a:xfrm>
            <a:off x="0" y="6437376"/>
            <a:ext cx="12192000" cy="420624"/>
          </a:xfrm>
          <a:prstGeom prst="rect">
            <a:avLst/>
          </a:prstGeom>
          <a:ln>
            <a:solidFill>
              <a:schemeClr val="tx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517783">
            <a:off x="-52911" y="1240778"/>
            <a:ext cx="5696318" cy="3693358"/>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74307" y="4663440"/>
            <a:ext cx="2494567" cy="2310092"/>
          </a:xfrm>
          <a:prstGeom prst="rect">
            <a:avLst/>
          </a:prstGeom>
        </p:spPr>
      </p:pic>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29466" y="5326152"/>
            <a:ext cx="1704471" cy="1624933"/>
          </a:xfrm>
          <a:prstGeom prst="rect">
            <a:avLst/>
          </a:prstGeom>
        </p:spPr>
      </p:pic>
    </p:spTree>
    <p:extLst>
      <p:ext uri="{BB962C8B-B14F-4D97-AF65-F5344CB8AC3E}">
        <p14:creationId xmlns:p14="http://schemas.microsoft.com/office/powerpoint/2010/main" val="342176182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22792" y="4245843"/>
            <a:ext cx="1550001" cy="1946190"/>
          </a:xfrm>
          <a:prstGeom prst="rect">
            <a:avLst/>
          </a:prstGeom>
        </p:spPr>
      </p:pic>
      <p:sp>
        <p:nvSpPr>
          <p:cNvPr id="2" name="Title 1"/>
          <p:cNvSpPr>
            <a:spLocks noGrp="1"/>
          </p:cNvSpPr>
          <p:nvPr>
            <p:ph type="title"/>
          </p:nvPr>
        </p:nvSpPr>
        <p:spPr>
          <a:xfrm>
            <a:off x="838200" y="185910"/>
            <a:ext cx="10515600" cy="1325563"/>
          </a:xfrm>
        </p:spPr>
        <p:txBody>
          <a:bodyPr/>
          <a:lstStyle/>
          <a:p>
            <a:r>
              <a:rPr lang="en-GB" sz="6000" b="1" dirty="0">
                <a:solidFill>
                  <a:srgbClr val="FF0000"/>
                </a:solidFill>
                <a:latin typeface="Twinkl Cursive Unlooped" panose="02000000000000000000" pitchFamily="2" charset="0"/>
              </a:rPr>
              <a:t>Resilience</a:t>
            </a:r>
            <a:endParaRPr lang="en-GB" sz="6000" dirty="0"/>
          </a:p>
        </p:txBody>
      </p:sp>
      <p:sp>
        <p:nvSpPr>
          <p:cNvPr id="3" name="Content Placeholder 2"/>
          <p:cNvSpPr>
            <a:spLocks noGrp="1"/>
          </p:cNvSpPr>
          <p:nvPr>
            <p:ph idx="1"/>
          </p:nvPr>
        </p:nvSpPr>
        <p:spPr>
          <a:xfrm>
            <a:off x="838200" y="1337062"/>
            <a:ext cx="10515600" cy="4839709"/>
          </a:xfrm>
        </p:spPr>
        <p:txBody>
          <a:bodyPr>
            <a:normAutofit/>
          </a:bodyPr>
          <a:lstStyle/>
          <a:p>
            <a:pPr marL="0" indent="0">
              <a:buNone/>
            </a:pPr>
            <a:r>
              <a:rPr lang="en-GB" sz="3200" dirty="0">
                <a:latin typeface="Twinkl Cursive Unlooped" panose="02000000000000000000" pitchFamily="2" charset="0"/>
              </a:rPr>
              <a:t>School can be a tough place sometimes</a:t>
            </a:r>
          </a:p>
          <a:p>
            <a:pPr lvl="1"/>
            <a:endParaRPr lang="en-GB" sz="3200" dirty="0" smtClean="0">
              <a:latin typeface="Twinkl Cursive Unlooped" panose="02000000000000000000" pitchFamily="2" charset="0"/>
            </a:endParaRPr>
          </a:p>
          <a:p>
            <a:pPr lvl="1"/>
            <a:r>
              <a:rPr lang="en-GB" sz="3200" dirty="0" smtClean="0">
                <a:latin typeface="Twinkl Cursive Unlooped" panose="02000000000000000000" pitchFamily="2" charset="0"/>
              </a:rPr>
              <a:t>Bad </a:t>
            </a:r>
            <a:r>
              <a:rPr lang="en-GB" sz="3200" dirty="0">
                <a:latin typeface="Twinkl Cursive Unlooped" panose="02000000000000000000" pitchFamily="2" charset="0"/>
              </a:rPr>
              <a:t>lesson</a:t>
            </a:r>
          </a:p>
          <a:p>
            <a:pPr lvl="1"/>
            <a:r>
              <a:rPr lang="en-GB" sz="3200" dirty="0">
                <a:latin typeface="Twinkl Cursive Unlooped" panose="02000000000000000000" pitchFamily="2" charset="0"/>
              </a:rPr>
              <a:t>Did not do as well as you wanted to in your work</a:t>
            </a:r>
          </a:p>
          <a:p>
            <a:pPr lvl="1"/>
            <a:r>
              <a:rPr lang="en-GB" sz="3200" dirty="0">
                <a:latin typeface="Twinkl Cursive Unlooped" panose="02000000000000000000" pitchFamily="2" charset="0"/>
              </a:rPr>
              <a:t>One of those days when nothing goes well</a:t>
            </a:r>
          </a:p>
          <a:p>
            <a:pPr lvl="1"/>
            <a:r>
              <a:rPr lang="en-GB" sz="3200" dirty="0" smtClean="0">
                <a:latin typeface="Twinkl Cursive Unlooped" panose="02000000000000000000" pitchFamily="2" charset="0"/>
              </a:rPr>
              <a:t>Worrying </a:t>
            </a:r>
            <a:r>
              <a:rPr lang="en-GB" sz="3200" dirty="0">
                <a:latin typeface="Twinkl Cursive Unlooped" panose="02000000000000000000" pitchFamily="2" charset="0"/>
              </a:rPr>
              <a:t>about upcoming tests</a:t>
            </a:r>
          </a:p>
          <a:p>
            <a:pPr marL="0" indent="0">
              <a:buNone/>
            </a:pPr>
            <a:endParaRPr lang="en-US" dirty="0" smtClean="0">
              <a:solidFill>
                <a:srgbClr val="FF0000"/>
              </a:solidFill>
            </a:endParaRPr>
          </a:p>
        </p:txBody>
      </p:sp>
      <p:sp>
        <p:nvSpPr>
          <p:cNvPr id="5" name="Rectangle 4"/>
          <p:cNvSpPr/>
          <p:nvPr/>
        </p:nvSpPr>
        <p:spPr>
          <a:xfrm>
            <a:off x="0" y="6176772"/>
            <a:ext cx="12192000" cy="521208"/>
          </a:xfrm>
          <a:prstGeom prst="rect">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7" name="Rectangle 6"/>
          <p:cNvSpPr/>
          <p:nvPr/>
        </p:nvSpPr>
        <p:spPr>
          <a:xfrm>
            <a:off x="0" y="6437376"/>
            <a:ext cx="12192000" cy="420624"/>
          </a:xfrm>
          <a:prstGeom prst="rect">
            <a:avLst/>
          </a:prstGeom>
          <a:ln>
            <a:solidFill>
              <a:schemeClr val="tx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92310">
            <a:off x="9030916" y="453753"/>
            <a:ext cx="2231076" cy="1446577"/>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74307" y="4663440"/>
            <a:ext cx="2494567" cy="2310092"/>
          </a:xfrm>
          <a:prstGeom prst="rect">
            <a:avLst/>
          </a:prstGeom>
        </p:spPr>
      </p:pic>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29466" y="5326152"/>
            <a:ext cx="1704471" cy="1624933"/>
          </a:xfrm>
          <a:prstGeom prst="rect">
            <a:avLst/>
          </a:prstGeom>
        </p:spPr>
      </p:pic>
    </p:spTree>
    <p:extLst>
      <p:ext uri="{BB962C8B-B14F-4D97-AF65-F5344CB8AC3E}">
        <p14:creationId xmlns:p14="http://schemas.microsoft.com/office/powerpoint/2010/main" val="33892969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22792" y="4245843"/>
            <a:ext cx="1550001" cy="1946190"/>
          </a:xfrm>
          <a:prstGeom prst="rect">
            <a:avLst/>
          </a:prstGeom>
        </p:spPr>
      </p:pic>
      <p:sp>
        <p:nvSpPr>
          <p:cNvPr id="2" name="Title 1"/>
          <p:cNvSpPr>
            <a:spLocks noGrp="1"/>
          </p:cNvSpPr>
          <p:nvPr>
            <p:ph type="title"/>
          </p:nvPr>
        </p:nvSpPr>
        <p:spPr>
          <a:xfrm>
            <a:off x="838200" y="185910"/>
            <a:ext cx="10515600" cy="1325563"/>
          </a:xfrm>
        </p:spPr>
        <p:txBody>
          <a:bodyPr/>
          <a:lstStyle/>
          <a:p>
            <a:r>
              <a:rPr lang="en-GB" sz="6000" b="1" dirty="0">
                <a:solidFill>
                  <a:srgbClr val="FF0000"/>
                </a:solidFill>
                <a:latin typeface="Twinkl Cursive Unlooped" panose="02000000000000000000" pitchFamily="2" charset="0"/>
              </a:rPr>
              <a:t>Resilience</a:t>
            </a:r>
            <a:endParaRPr lang="en-GB" sz="6000" dirty="0"/>
          </a:p>
        </p:txBody>
      </p:sp>
      <p:sp>
        <p:nvSpPr>
          <p:cNvPr id="3" name="Content Placeholder 2"/>
          <p:cNvSpPr>
            <a:spLocks noGrp="1"/>
          </p:cNvSpPr>
          <p:nvPr>
            <p:ph idx="1"/>
          </p:nvPr>
        </p:nvSpPr>
        <p:spPr>
          <a:xfrm>
            <a:off x="838200" y="1337062"/>
            <a:ext cx="10515600" cy="4839709"/>
          </a:xfrm>
        </p:spPr>
        <p:txBody>
          <a:bodyPr>
            <a:normAutofit/>
          </a:bodyPr>
          <a:lstStyle/>
          <a:p>
            <a:r>
              <a:rPr lang="en-GB" sz="3200" dirty="0">
                <a:latin typeface="Twinkl Cursive Unlooped" panose="02000000000000000000" pitchFamily="2" charset="0"/>
              </a:rPr>
              <a:t>O</a:t>
            </a:r>
            <a:r>
              <a:rPr lang="en-GB" sz="3200" dirty="0" smtClean="0">
                <a:latin typeface="Twinkl Cursive Unlooped" panose="02000000000000000000" pitchFamily="2" charset="0"/>
              </a:rPr>
              <a:t>pportunities </a:t>
            </a:r>
            <a:r>
              <a:rPr lang="en-GB" sz="3200" dirty="0">
                <a:latin typeface="Twinkl Cursive Unlooped" panose="02000000000000000000" pitchFamily="2" charset="0"/>
              </a:rPr>
              <a:t>to learn. We learn what doesn’t work.</a:t>
            </a:r>
          </a:p>
          <a:p>
            <a:pPr marL="285750" indent="-285750"/>
            <a:r>
              <a:rPr lang="en-GB" sz="3200" dirty="0">
                <a:latin typeface="Twinkl Cursive Unlooped" panose="02000000000000000000" pitchFamily="2" charset="0"/>
              </a:rPr>
              <a:t>A</a:t>
            </a:r>
            <a:r>
              <a:rPr lang="en-GB" sz="3200" dirty="0" smtClean="0">
                <a:latin typeface="Twinkl Cursive Unlooped" panose="02000000000000000000" pitchFamily="2" charset="0"/>
              </a:rPr>
              <a:t> </a:t>
            </a:r>
            <a:r>
              <a:rPr lang="en-GB" sz="3200" dirty="0">
                <a:latin typeface="Twinkl Cursive Unlooped" panose="02000000000000000000" pitchFamily="2" charset="0"/>
              </a:rPr>
              <a:t>chance to reflect, refine and change our plans.</a:t>
            </a:r>
          </a:p>
          <a:p>
            <a:pPr marL="285750" indent="-285750"/>
            <a:r>
              <a:rPr lang="en-GB" sz="3200" dirty="0">
                <a:latin typeface="Twinkl Cursive Unlooped" panose="02000000000000000000" pitchFamily="2" charset="0"/>
              </a:rPr>
              <a:t>D</a:t>
            </a:r>
            <a:r>
              <a:rPr lang="en-GB" sz="3200" dirty="0" smtClean="0">
                <a:latin typeface="Twinkl Cursive Unlooped" panose="02000000000000000000" pitchFamily="2" charset="0"/>
              </a:rPr>
              <a:t>evelop </a:t>
            </a:r>
            <a:r>
              <a:rPr lang="en-GB" sz="3200" dirty="0">
                <a:latin typeface="Twinkl Cursive Unlooped" panose="02000000000000000000" pitchFamily="2" charset="0"/>
              </a:rPr>
              <a:t>resilience. We will handle </a:t>
            </a:r>
            <a:r>
              <a:rPr lang="en-GB" sz="3200" dirty="0" smtClean="0">
                <a:latin typeface="Twinkl Cursive Unlooped" panose="02000000000000000000" pitchFamily="2" charset="0"/>
              </a:rPr>
              <a:t>difficulties </a:t>
            </a:r>
            <a:r>
              <a:rPr lang="en-GB" sz="3200" dirty="0">
                <a:latin typeface="Twinkl Cursive Unlooped" panose="02000000000000000000" pitchFamily="2" charset="0"/>
              </a:rPr>
              <a:t>with greater confidence if we can manage this one.</a:t>
            </a:r>
          </a:p>
          <a:p>
            <a:pPr marL="285750" indent="-285750"/>
            <a:r>
              <a:rPr lang="en-GB" sz="3200" dirty="0">
                <a:latin typeface="Twinkl Cursive Unlooped" panose="02000000000000000000" pitchFamily="2" charset="0"/>
              </a:rPr>
              <a:t>Setbacks enable us to understand other people’s experiences better – we all face setbacks.</a:t>
            </a:r>
          </a:p>
          <a:p>
            <a:pPr marL="0" indent="0">
              <a:buNone/>
            </a:pPr>
            <a:endParaRPr lang="en-US" dirty="0" smtClean="0">
              <a:solidFill>
                <a:srgbClr val="FF0000"/>
              </a:solidFill>
            </a:endParaRPr>
          </a:p>
        </p:txBody>
      </p:sp>
      <p:sp>
        <p:nvSpPr>
          <p:cNvPr id="5" name="Rectangle 4"/>
          <p:cNvSpPr/>
          <p:nvPr/>
        </p:nvSpPr>
        <p:spPr>
          <a:xfrm>
            <a:off x="0" y="6176772"/>
            <a:ext cx="12192000" cy="521208"/>
          </a:xfrm>
          <a:prstGeom prst="rect">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7" name="Rectangle 6"/>
          <p:cNvSpPr/>
          <p:nvPr/>
        </p:nvSpPr>
        <p:spPr>
          <a:xfrm>
            <a:off x="0" y="6437376"/>
            <a:ext cx="12192000" cy="420624"/>
          </a:xfrm>
          <a:prstGeom prst="rect">
            <a:avLst/>
          </a:prstGeom>
          <a:ln>
            <a:solidFill>
              <a:schemeClr val="tx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92310">
            <a:off x="10096041" y="196387"/>
            <a:ext cx="2231076" cy="1446577"/>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74307" y="4663440"/>
            <a:ext cx="2494567" cy="2310092"/>
          </a:xfrm>
          <a:prstGeom prst="rect">
            <a:avLst/>
          </a:prstGeom>
        </p:spPr>
      </p:pic>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29466" y="5326152"/>
            <a:ext cx="1704471" cy="1624933"/>
          </a:xfrm>
          <a:prstGeom prst="rect">
            <a:avLst/>
          </a:prstGeom>
        </p:spPr>
      </p:pic>
    </p:spTree>
    <p:extLst>
      <p:ext uri="{BB962C8B-B14F-4D97-AF65-F5344CB8AC3E}">
        <p14:creationId xmlns:p14="http://schemas.microsoft.com/office/powerpoint/2010/main" val="383918173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67316" y="5000900"/>
            <a:ext cx="1052037" cy="1320944"/>
          </a:xfrm>
          <a:prstGeom prst="rect">
            <a:avLst/>
          </a:prstGeom>
        </p:spPr>
      </p:pic>
      <p:sp>
        <p:nvSpPr>
          <p:cNvPr id="2" name="Title 1"/>
          <p:cNvSpPr>
            <a:spLocks noGrp="1"/>
          </p:cNvSpPr>
          <p:nvPr>
            <p:ph type="title"/>
          </p:nvPr>
        </p:nvSpPr>
        <p:spPr>
          <a:xfrm>
            <a:off x="164943" y="55675"/>
            <a:ext cx="10515600" cy="1325563"/>
          </a:xfrm>
        </p:spPr>
        <p:txBody>
          <a:bodyPr/>
          <a:lstStyle/>
          <a:p>
            <a:r>
              <a:rPr lang="en-GB" sz="4800" b="1" dirty="0">
                <a:solidFill>
                  <a:srgbClr val="FF0000"/>
                </a:solidFill>
                <a:latin typeface="Twinkl Cursive Unlooped" panose="02000000000000000000" pitchFamily="2" charset="0"/>
              </a:rPr>
              <a:t>Resilience</a:t>
            </a:r>
            <a:endParaRPr lang="en-GB" sz="4800" dirty="0"/>
          </a:p>
        </p:txBody>
      </p:sp>
      <p:sp>
        <p:nvSpPr>
          <p:cNvPr id="5" name="Rectangle 4"/>
          <p:cNvSpPr/>
          <p:nvPr/>
        </p:nvSpPr>
        <p:spPr>
          <a:xfrm>
            <a:off x="0" y="6176772"/>
            <a:ext cx="12192000" cy="521208"/>
          </a:xfrm>
          <a:prstGeom prst="rect">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7" name="Rectangle 6"/>
          <p:cNvSpPr/>
          <p:nvPr/>
        </p:nvSpPr>
        <p:spPr>
          <a:xfrm>
            <a:off x="0" y="6437376"/>
            <a:ext cx="12192000" cy="420624"/>
          </a:xfrm>
          <a:prstGeom prst="rect">
            <a:avLst/>
          </a:prstGeom>
          <a:ln>
            <a:solidFill>
              <a:schemeClr val="tx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492310">
            <a:off x="3354803" y="235339"/>
            <a:ext cx="1620968" cy="1050997"/>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970513" y="4944504"/>
            <a:ext cx="1742797" cy="1613916"/>
          </a:xfrm>
          <a:prstGeom prst="rect">
            <a:avLst/>
          </a:prstGeom>
        </p:spPr>
      </p:pic>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782691" y="5275860"/>
            <a:ext cx="1438977" cy="1371828"/>
          </a:xfrm>
          <a:prstGeom prst="rect">
            <a:avLst/>
          </a:prstGeom>
        </p:spPr>
      </p:pic>
      <p:pic>
        <p:nvPicPr>
          <p:cNvPr id="10" name="Picture 2" descr="See the source image"/>
          <p:cNvPicPr>
            <a:picLocks noGrp="1" noChangeAspect="1" noChangeArrowheads="1"/>
          </p:cNvPicPr>
          <p:nvPr>
            <p:ph idx="1"/>
          </p:nvPr>
        </p:nvPicPr>
        <p:blipFill>
          <a:blip r:embed="rId7">
            <a:extLst>
              <a:ext uri="{28A0092B-C50C-407E-A947-70E740481C1C}">
                <a14:useLocalDpi xmlns:a14="http://schemas.microsoft.com/office/drawing/2010/main" val="0"/>
              </a:ext>
            </a:extLst>
          </a:blip>
          <a:srcRect/>
          <a:stretch>
            <a:fillRect/>
          </a:stretch>
        </p:blipFill>
        <p:spPr bwMode="auto">
          <a:xfrm>
            <a:off x="600062" y="1487102"/>
            <a:ext cx="6433784" cy="467441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6172874" y="239525"/>
            <a:ext cx="6096000" cy="1200329"/>
          </a:xfrm>
          <a:prstGeom prst="rect">
            <a:avLst/>
          </a:prstGeom>
        </p:spPr>
        <p:txBody>
          <a:bodyPr>
            <a:spAutoFit/>
          </a:bodyPr>
          <a:lstStyle/>
          <a:p>
            <a:r>
              <a:rPr lang="en-GB" dirty="0">
                <a:latin typeface="Twinkl Cursive Unlooped" panose="02000000000000000000" pitchFamily="2" charset="0"/>
              </a:rPr>
              <a:t>All of these things can knock our confidence and it is our resilience that will enable us take these issues in our stride and progress forward, rather than getting moody about it.</a:t>
            </a:r>
          </a:p>
          <a:p>
            <a:endParaRPr lang="en-GB" dirty="0">
              <a:latin typeface="Twinkl Cursive Unlooped" panose="02000000000000000000" pitchFamily="2" charset="0"/>
            </a:endParaRPr>
          </a:p>
        </p:txBody>
      </p:sp>
    </p:spTree>
    <p:extLst>
      <p:ext uri="{BB962C8B-B14F-4D97-AF65-F5344CB8AC3E}">
        <p14:creationId xmlns:p14="http://schemas.microsoft.com/office/powerpoint/2010/main" val="878912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28033" y="4645302"/>
            <a:ext cx="1244104" cy="1562104"/>
          </a:xfrm>
          <a:prstGeom prst="rect">
            <a:avLst/>
          </a:prstGeom>
        </p:spPr>
      </p:pic>
      <p:sp>
        <p:nvSpPr>
          <p:cNvPr id="2" name="Title 1"/>
          <p:cNvSpPr>
            <a:spLocks noGrp="1"/>
          </p:cNvSpPr>
          <p:nvPr>
            <p:ph type="title"/>
          </p:nvPr>
        </p:nvSpPr>
        <p:spPr>
          <a:xfrm>
            <a:off x="838200" y="185910"/>
            <a:ext cx="10515600" cy="1325563"/>
          </a:xfrm>
        </p:spPr>
        <p:txBody>
          <a:bodyPr/>
          <a:lstStyle/>
          <a:p>
            <a:r>
              <a:rPr lang="en-GB" sz="6000" b="1" dirty="0">
                <a:solidFill>
                  <a:srgbClr val="FF0000"/>
                </a:solidFill>
                <a:latin typeface="Twinkl Cursive Unlooped" panose="02000000000000000000" pitchFamily="2" charset="0"/>
              </a:rPr>
              <a:t>Resilience</a:t>
            </a:r>
            <a:endParaRPr lang="en-GB" sz="6000" dirty="0"/>
          </a:p>
        </p:txBody>
      </p:sp>
      <p:sp>
        <p:nvSpPr>
          <p:cNvPr id="3" name="Content Placeholder 2"/>
          <p:cNvSpPr>
            <a:spLocks noGrp="1"/>
          </p:cNvSpPr>
          <p:nvPr>
            <p:ph idx="1"/>
          </p:nvPr>
        </p:nvSpPr>
        <p:spPr>
          <a:xfrm>
            <a:off x="419100" y="1337063"/>
            <a:ext cx="10934700" cy="4839709"/>
          </a:xfrm>
        </p:spPr>
        <p:txBody>
          <a:bodyPr>
            <a:normAutofit/>
          </a:bodyPr>
          <a:lstStyle/>
          <a:p>
            <a:pPr marL="0" indent="0">
              <a:buNone/>
            </a:pPr>
            <a:endParaRPr lang="en-GB" sz="3200" dirty="0">
              <a:latin typeface="Twinkl Cursive Unlooped" panose="02000000000000000000" pitchFamily="2" charset="0"/>
            </a:endParaRPr>
          </a:p>
          <a:p>
            <a:pPr marL="0" indent="0">
              <a:buNone/>
            </a:pPr>
            <a:endParaRPr lang="en-US" dirty="0" smtClean="0">
              <a:solidFill>
                <a:srgbClr val="FF0000"/>
              </a:solidFill>
            </a:endParaRPr>
          </a:p>
          <a:p>
            <a:pPr marL="0" indent="0">
              <a:buNone/>
            </a:pPr>
            <a:endParaRPr lang="en-US" sz="4000" dirty="0" smtClean="0">
              <a:latin typeface="Twinkl Cursive Unlooped" panose="02000000000000000000" pitchFamily="2" charset="0"/>
            </a:endParaRPr>
          </a:p>
          <a:p>
            <a:pPr marL="0" indent="0">
              <a:buNone/>
            </a:pPr>
            <a:r>
              <a:rPr lang="en-US" sz="4000" dirty="0" smtClean="0">
                <a:latin typeface="Twinkl Cursive Unlooped" panose="02000000000000000000" pitchFamily="2" charset="0"/>
              </a:rPr>
              <a:t>How many times does she fall over?</a:t>
            </a:r>
          </a:p>
        </p:txBody>
      </p:sp>
      <p:sp>
        <p:nvSpPr>
          <p:cNvPr id="5" name="Rectangle 4"/>
          <p:cNvSpPr/>
          <p:nvPr/>
        </p:nvSpPr>
        <p:spPr>
          <a:xfrm>
            <a:off x="0" y="6176772"/>
            <a:ext cx="12192000" cy="521208"/>
          </a:xfrm>
          <a:prstGeom prst="rect">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7" name="Rectangle 6"/>
          <p:cNvSpPr/>
          <p:nvPr/>
        </p:nvSpPr>
        <p:spPr>
          <a:xfrm>
            <a:off x="0" y="6437376"/>
            <a:ext cx="12192000" cy="420624"/>
          </a:xfrm>
          <a:prstGeom prst="rect">
            <a:avLst/>
          </a:prstGeom>
          <a:ln>
            <a:solidFill>
              <a:schemeClr val="tx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92310">
            <a:off x="9641892" y="125403"/>
            <a:ext cx="2231076" cy="1446577"/>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71022" y="4706777"/>
            <a:ext cx="1901878" cy="1761233"/>
          </a:xfrm>
          <a:prstGeom prst="rect">
            <a:avLst/>
          </a:prstGeom>
        </p:spPr>
      </p:pic>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24080" y="5308767"/>
            <a:ext cx="1625066" cy="1549233"/>
          </a:xfrm>
          <a:prstGeom prst="rect">
            <a:avLst/>
          </a:prstGeom>
        </p:spPr>
      </p:pic>
      <p:sp>
        <p:nvSpPr>
          <p:cNvPr id="4" name="AutoShape 2" descr="Emma Raducanu roars past Sakkari to set up US Open final against Fernandez  | Emma Raducanu | The Guardia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Rectangle 7"/>
          <p:cNvSpPr/>
          <p:nvPr/>
        </p:nvSpPr>
        <p:spPr>
          <a:xfrm>
            <a:off x="838200" y="1587411"/>
            <a:ext cx="5891356" cy="369332"/>
          </a:xfrm>
          <a:prstGeom prst="rect">
            <a:avLst/>
          </a:prstGeom>
        </p:spPr>
        <p:txBody>
          <a:bodyPr wrap="none">
            <a:spAutoFit/>
          </a:bodyPr>
          <a:lstStyle/>
          <a:p>
            <a:r>
              <a:rPr lang="en-GB" u="sng" dirty="0">
                <a:solidFill>
                  <a:srgbClr val="2795B6"/>
                </a:solidFill>
                <a:latin typeface="Lucida Sans Unicode" panose="020B0602030504020204" pitchFamily="34" charset="0"/>
                <a:hlinkClick r:id="rId6"/>
              </a:rPr>
              <a:t>https://www.youtube.com/watch?v=VLq3kV55ESw</a:t>
            </a:r>
            <a:endParaRPr lang="en-GB" dirty="0"/>
          </a:p>
        </p:txBody>
      </p:sp>
    </p:spTree>
    <p:extLst>
      <p:ext uri="{BB962C8B-B14F-4D97-AF65-F5344CB8AC3E}">
        <p14:creationId xmlns:p14="http://schemas.microsoft.com/office/powerpoint/2010/main" val="373791199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28033" y="4645302"/>
            <a:ext cx="1244104" cy="1562104"/>
          </a:xfrm>
          <a:prstGeom prst="rect">
            <a:avLst/>
          </a:prstGeom>
        </p:spPr>
      </p:pic>
      <p:sp>
        <p:nvSpPr>
          <p:cNvPr id="2" name="Title 1"/>
          <p:cNvSpPr>
            <a:spLocks noGrp="1"/>
          </p:cNvSpPr>
          <p:nvPr>
            <p:ph type="title"/>
          </p:nvPr>
        </p:nvSpPr>
        <p:spPr>
          <a:xfrm>
            <a:off x="838200" y="185910"/>
            <a:ext cx="10515600" cy="1325563"/>
          </a:xfrm>
        </p:spPr>
        <p:txBody>
          <a:bodyPr/>
          <a:lstStyle/>
          <a:p>
            <a:r>
              <a:rPr lang="en-GB" sz="6000" b="1" dirty="0">
                <a:solidFill>
                  <a:srgbClr val="FF0000"/>
                </a:solidFill>
                <a:latin typeface="Twinkl Cursive Unlooped" panose="02000000000000000000" pitchFamily="2" charset="0"/>
              </a:rPr>
              <a:t>Resilience</a:t>
            </a:r>
            <a:endParaRPr lang="en-GB" sz="6000" dirty="0"/>
          </a:p>
        </p:txBody>
      </p:sp>
      <p:sp>
        <p:nvSpPr>
          <p:cNvPr id="3" name="Content Placeholder 2"/>
          <p:cNvSpPr>
            <a:spLocks noGrp="1"/>
          </p:cNvSpPr>
          <p:nvPr>
            <p:ph idx="1"/>
          </p:nvPr>
        </p:nvSpPr>
        <p:spPr>
          <a:xfrm>
            <a:off x="419100" y="1337063"/>
            <a:ext cx="10934700" cy="4839709"/>
          </a:xfrm>
        </p:spPr>
        <p:txBody>
          <a:bodyPr>
            <a:normAutofit/>
          </a:bodyPr>
          <a:lstStyle/>
          <a:p>
            <a:pPr marL="0" indent="0">
              <a:buNone/>
            </a:pPr>
            <a:r>
              <a:rPr lang="en-GB" sz="3200" dirty="0">
                <a:latin typeface="Twinkl Cursive Unlooped" panose="02000000000000000000" pitchFamily="2" charset="0"/>
              </a:rPr>
              <a:t>There are things we can do to help improve our resilience</a:t>
            </a:r>
            <a:r>
              <a:rPr lang="en-GB" sz="3200" dirty="0" smtClean="0">
                <a:latin typeface="Twinkl Cursive Unlooped" panose="02000000000000000000" pitchFamily="2" charset="0"/>
              </a:rPr>
              <a:t>.</a:t>
            </a:r>
          </a:p>
          <a:p>
            <a:pPr marL="0" indent="0">
              <a:buNone/>
            </a:pPr>
            <a:endParaRPr lang="en-GB" sz="3200" dirty="0">
              <a:latin typeface="Twinkl Cursive Unlooped" panose="02000000000000000000" pitchFamily="2" charset="0"/>
            </a:endParaRPr>
          </a:p>
          <a:p>
            <a:r>
              <a:rPr lang="en-GB" sz="3200" b="1" dirty="0" smtClean="0">
                <a:solidFill>
                  <a:srgbClr val="FF0000"/>
                </a:solidFill>
                <a:latin typeface="Twinkl Cursive Unlooped" panose="02000000000000000000" pitchFamily="2" charset="0"/>
              </a:rPr>
              <a:t>Laugh it off </a:t>
            </a:r>
            <a:r>
              <a:rPr lang="en-GB" sz="3200" dirty="0" smtClean="0">
                <a:latin typeface="Twinkl Cursive Unlooped" panose="02000000000000000000" pitchFamily="2" charset="0"/>
              </a:rPr>
              <a:t>– we all make mistakes.</a:t>
            </a:r>
          </a:p>
          <a:p>
            <a:r>
              <a:rPr lang="en-GB" sz="3200" b="1" dirty="0" smtClean="0">
                <a:solidFill>
                  <a:srgbClr val="FF0000"/>
                </a:solidFill>
                <a:latin typeface="Twinkl Cursive Unlooped" panose="02000000000000000000" pitchFamily="2" charset="0"/>
              </a:rPr>
              <a:t>Ask for help </a:t>
            </a:r>
            <a:r>
              <a:rPr lang="en-GB" sz="3200" dirty="0" smtClean="0">
                <a:latin typeface="Twinkl Cursive Unlooped" panose="02000000000000000000" pitchFamily="2" charset="0"/>
              </a:rPr>
              <a:t>– if you’re finding it tricky.</a:t>
            </a:r>
          </a:p>
          <a:p>
            <a:r>
              <a:rPr lang="en-GB" sz="3200" b="1" dirty="0" smtClean="0">
                <a:solidFill>
                  <a:srgbClr val="FF0000"/>
                </a:solidFill>
                <a:latin typeface="Twinkl Cursive Unlooped" panose="02000000000000000000" pitchFamily="2" charset="0"/>
              </a:rPr>
              <a:t>Stay positive </a:t>
            </a:r>
            <a:r>
              <a:rPr lang="en-GB" sz="3200" dirty="0" smtClean="0">
                <a:latin typeface="Twinkl Cursive Unlooped" panose="02000000000000000000" pitchFamily="2" charset="0"/>
              </a:rPr>
              <a:t>– tomorrow is a new day.</a:t>
            </a:r>
          </a:p>
          <a:p>
            <a:r>
              <a:rPr lang="en-GB" sz="3200" b="1" dirty="0" smtClean="0">
                <a:solidFill>
                  <a:srgbClr val="FF0000"/>
                </a:solidFill>
                <a:latin typeface="Twinkl Cursive Unlooped" panose="02000000000000000000" pitchFamily="2" charset="0"/>
              </a:rPr>
              <a:t>Relax </a:t>
            </a:r>
            <a:r>
              <a:rPr lang="en-GB" sz="3200" dirty="0" smtClean="0">
                <a:latin typeface="Twinkl Cursive Unlooped" panose="02000000000000000000" pitchFamily="2" charset="0"/>
              </a:rPr>
              <a:t>– we can’t always be in control.</a:t>
            </a:r>
          </a:p>
          <a:p>
            <a:r>
              <a:rPr lang="en-GB" sz="3200" b="1" dirty="0" smtClean="0">
                <a:solidFill>
                  <a:srgbClr val="FF0000"/>
                </a:solidFill>
                <a:latin typeface="Twinkl Cursive Unlooped" panose="02000000000000000000" pitchFamily="2" charset="0"/>
              </a:rPr>
              <a:t>Take a break </a:t>
            </a:r>
            <a:r>
              <a:rPr lang="en-GB" sz="3200" dirty="0" smtClean="0">
                <a:latin typeface="Twinkl Cursive Unlooped" panose="02000000000000000000" pitchFamily="2" charset="0"/>
              </a:rPr>
              <a:t>– come back to it later.</a:t>
            </a:r>
          </a:p>
          <a:p>
            <a:pPr marL="0" indent="0">
              <a:buNone/>
            </a:pPr>
            <a:endParaRPr lang="en-GB" sz="3200" dirty="0">
              <a:latin typeface="Twinkl Cursive Unlooped" panose="02000000000000000000" pitchFamily="2" charset="0"/>
            </a:endParaRPr>
          </a:p>
          <a:p>
            <a:pPr marL="0" indent="0">
              <a:buNone/>
            </a:pPr>
            <a:endParaRPr lang="en-US" dirty="0" smtClean="0">
              <a:solidFill>
                <a:srgbClr val="FF0000"/>
              </a:solidFill>
            </a:endParaRPr>
          </a:p>
        </p:txBody>
      </p:sp>
      <p:sp>
        <p:nvSpPr>
          <p:cNvPr id="5" name="Rectangle 4"/>
          <p:cNvSpPr/>
          <p:nvPr/>
        </p:nvSpPr>
        <p:spPr>
          <a:xfrm>
            <a:off x="0" y="6176772"/>
            <a:ext cx="12192000" cy="521208"/>
          </a:xfrm>
          <a:prstGeom prst="rect">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7" name="Rectangle 6"/>
          <p:cNvSpPr/>
          <p:nvPr/>
        </p:nvSpPr>
        <p:spPr>
          <a:xfrm>
            <a:off x="0" y="6437376"/>
            <a:ext cx="12192000" cy="420624"/>
          </a:xfrm>
          <a:prstGeom prst="rect">
            <a:avLst/>
          </a:prstGeom>
          <a:ln>
            <a:solidFill>
              <a:schemeClr val="tx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92310">
            <a:off x="9641892" y="125403"/>
            <a:ext cx="2231076" cy="1446577"/>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71022" y="4706777"/>
            <a:ext cx="1901878" cy="1761233"/>
          </a:xfrm>
          <a:prstGeom prst="rect">
            <a:avLst/>
          </a:prstGeom>
        </p:spPr>
      </p:pic>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24080" y="5308767"/>
            <a:ext cx="1625066" cy="1549233"/>
          </a:xfrm>
          <a:prstGeom prst="rect">
            <a:avLst/>
          </a:prstGeom>
        </p:spPr>
      </p:pic>
    </p:spTree>
    <p:extLst>
      <p:ext uri="{BB962C8B-B14F-4D97-AF65-F5344CB8AC3E}">
        <p14:creationId xmlns:p14="http://schemas.microsoft.com/office/powerpoint/2010/main" val="80016724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ttp://www.targetmarketingmag.com/wp-content/uploads/sites/3/2016/08/Screen-Shot-2016-08-26-at-9.30.16-AM.png?x6017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716" y="-1035561"/>
            <a:ext cx="12360716" cy="820762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838200" y="365125"/>
            <a:ext cx="10515600" cy="2181049"/>
          </a:xfrm>
        </p:spPr>
        <p:txBody>
          <a:bodyPr>
            <a:normAutofit fontScale="90000"/>
          </a:bodyPr>
          <a:lstStyle/>
          <a:p>
            <a:r>
              <a:rPr lang="en-GB" dirty="0">
                <a:latin typeface="Twinkl Cursive Unlooped" panose="02000000000000000000" pitchFamily="2" charset="0"/>
              </a:rPr>
              <a:t>By using these tips as a school, we can be resilient in the face of problems as either individuals or a group</a:t>
            </a:r>
            <a:r>
              <a:rPr lang="en-GB" dirty="0" smtClean="0">
                <a:latin typeface="Twinkl Cursive Unlooped" panose="02000000000000000000" pitchFamily="2" charset="0"/>
              </a:rPr>
              <a:t>.</a:t>
            </a:r>
            <a:br>
              <a:rPr lang="en-GB" dirty="0" smtClean="0">
                <a:latin typeface="Twinkl Cursive Unlooped" panose="02000000000000000000" pitchFamily="2" charset="0"/>
              </a:rPr>
            </a:br>
            <a:endParaRPr lang="en-GB" dirty="0">
              <a:latin typeface="Twinkl Cursive Unlooped" panose="02000000000000000000" pitchFamily="2" charset="0"/>
            </a:endParaRP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8716" y="1900846"/>
            <a:ext cx="4507204" cy="2922364"/>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14058" y="4780328"/>
            <a:ext cx="2293402" cy="2123803"/>
          </a:xfrm>
          <a:prstGeom prst="rect">
            <a:avLst/>
          </a:prstGeom>
        </p:spPr>
      </p:pic>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01775" y="4627095"/>
            <a:ext cx="2388493" cy="2277036"/>
          </a:xfrm>
          <a:prstGeom prst="rect">
            <a:avLst/>
          </a:prstGeom>
        </p:spPr>
      </p:pic>
      <p:pic>
        <p:nvPicPr>
          <p:cNvPr id="8" name="Pictur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785918" y="4820075"/>
            <a:ext cx="1623061" cy="2037925"/>
          </a:xfrm>
          <a:prstGeom prst="rect">
            <a:avLst/>
          </a:prstGeom>
        </p:spPr>
      </p:pic>
    </p:spTree>
    <p:extLst>
      <p:ext uri="{BB962C8B-B14F-4D97-AF65-F5344CB8AC3E}">
        <p14:creationId xmlns:p14="http://schemas.microsoft.com/office/powerpoint/2010/main" val="2858603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6468</TotalTime>
  <Words>263</Words>
  <Application>Microsoft Office PowerPoint</Application>
  <PresentationFormat>Widescreen</PresentationFormat>
  <Paragraphs>47</Paragraphs>
  <Slides>11</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Calibri Light</vt:lpstr>
      <vt:lpstr>Lucida Sans Unicode</vt:lpstr>
      <vt:lpstr>Twinkl Cursive Unlooped</vt:lpstr>
      <vt:lpstr>Office Theme</vt:lpstr>
      <vt:lpstr>Assembly</vt:lpstr>
      <vt:lpstr>Who are these?</vt:lpstr>
      <vt:lpstr>PowerPoint Presentation</vt:lpstr>
      <vt:lpstr>Resilience</vt:lpstr>
      <vt:lpstr>PowerPoint Presentation</vt:lpstr>
      <vt:lpstr>Resilience</vt:lpstr>
      <vt:lpstr>Resilience</vt:lpstr>
      <vt:lpstr>Resilience</vt:lpstr>
      <vt:lpstr>Resilience</vt:lpstr>
      <vt:lpstr>Resilience</vt:lpstr>
      <vt:lpstr>By using these tips as a school, we can be resilient in the face of problems as either individuals or a group.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School Development Plan</dc:title>
  <dc:creator>Allenton Head</dc:creator>
  <cp:lastModifiedBy>Sharon  Taylor</cp:lastModifiedBy>
  <cp:revision>68</cp:revision>
  <cp:lastPrinted>2021-07-21T12:37:28Z</cp:lastPrinted>
  <dcterms:created xsi:type="dcterms:W3CDTF">2021-07-01T09:27:06Z</dcterms:created>
  <dcterms:modified xsi:type="dcterms:W3CDTF">2022-01-19T10:21:44Z</dcterms:modified>
</cp:coreProperties>
</file>