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301" r:id="rId3"/>
    <p:sldId id="259" r:id="rId4"/>
    <p:sldId id="302" r:id="rId5"/>
    <p:sldId id="260" r:id="rId6"/>
    <p:sldId id="303" r:id="rId7"/>
    <p:sldId id="300" r:id="rId8"/>
    <p:sldId id="304" r:id="rId9"/>
    <p:sldId id="297" r:id="rId10"/>
    <p:sldId id="298" r:id="rId1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4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87346" autoAdjust="0"/>
  </p:normalViewPr>
  <p:slideViewPr>
    <p:cSldViewPr snapToGrid="0">
      <p:cViewPr varScale="1">
        <p:scale>
          <a:sx n="75" d="100"/>
          <a:sy n="75" d="100"/>
        </p:scale>
        <p:origin x="94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A24B5-65F6-43DB-84C3-49910B887694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144467-1D60-4C0C-BD45-FFA820D234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351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44467-1D60-4C0C-BD45-FFA820D234E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36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44467-1D60-4C0C-BD45-FFA820D234E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0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83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533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833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00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828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26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8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929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55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504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51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4C01A-0009-4AFD-B031-449792B7C7D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520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latin typeface="Twinkl Cursive Unlooped" panose="02000000000000000000" pitchFamily="2" charset="0"/>
              </a:rPr>
              <a:t>Assembly</a:t>
            </a:r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>
                <a:latin typeface="Twinkl Cursive Unlooped" panose="02000000000000000000" pitchFamily="2" charset="0"/>
              </a:rPr>
              <a:t>11</a:t>
            </a:r>
            <a:r>
              <a:rPr lang="en-US" b="1" baseline="30000" dirty="0">
                <a:latin typeface="Twinkl Cursive Unlooped" panose="02000000000000000000" pitchFamily="2" charset="0"/>
              </a:rPr>
              <a:t>th</a:t>
            </a:r>
            <a:r>
              <a:rPr lang="en-US" b="1" dirty="0">
                <a:latin typeface="Twinkl Cursive Unlooped" panose="02000000000000000000" pitchFamily="2" charset="0"/>
              </a:rPr>
              <a:t> February 2022</a:t>
            </a:r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0896" y="4779644"/>
            <a:ext cx="3205478" cy="20783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729" y="4478620"/>
            <a:ext cx="2694146" cy="24949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0" y="4105322"/>
            <a:ext cx="2887417" cy="27526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808" y="4493504"/>
            <a:ext cx="1934049" cy="24284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964" y="347378"/>
            <a:ext cx="3299945" cy="217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40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623494"/>
            <a:ext cx="9144000" cy="967497"/>
          </a:xfrm>
        </p:spPr>
        <p:txBody>
          <a:bodyPr/>
          <a:lstStyle/>
          <a:p>
            <a:r>
              <a:rPr lang="en-GB" b="1">
                <a:latin typeface="Twinkl Cursive Unlooped" panose="02000000000000000000" pitchFamily="2" charset="0"/>
              </a:rPr>
              <a:t>Who is hiding?</a:t>
            </a:r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0896" y="4779644"/>
            <a:ext cx="3205478" cy="20783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729" y="4478620"/>
            <a:ext cx="2694146" cy="24949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0" y="4105322"/>
            <a:ext cx="2887417" cy="27526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808" y="4493504"/>
            <a:ext cx="1934049" cy="24284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828" y="203391"/>
            <a:ext cx="2154980" cy="1420103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6486861" y="4303059"/>
            <a:ext cx="2528047" cy="2554941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621536" y="2536873"/>
            <a:ext cx="9144000" cy="96749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Twinkl Cursive Unlooped" panose="02000000000000000000" pitchFamily="2" charset="0"/>
              </a:rPr>
              <a:t>What does reciprocity mean?</a:t>
            </a:r>
          </a:p>
        </p:txBody>
      </p:sp>
    </p:spTree>
    <p:extLst>
      <p:ext uri="{BB962C8B-B14F-4D97-AF65-F5344CB8AC3E}">
        <p14:creationId xmlns:p14="http://schemas.microsoft.com/office/powerpoint/2010/main" val="162067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7508">
            <a:off x="2567925" y="2291675"/>
            <a:ext cx="2738127" cy="3438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5912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Reciprocity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879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US" sz="3600" b="1" dirty="0">
                <a:latin typeface="Twinkl Cursive Unlooped" panose="02000000000000000000" pitchFamily="2" charset="0"/>
              </a:rPr>
              <a:t>The process of working collaboratively in order to achieve a goal.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245" y="5393790"/>
            <a:ext cx="2174277" cy="14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1269" y="4640993"/>
            <a:ext cx="2494567" cy="23100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522" y="4938996"/>
            <a:ext cx="1704471" cy="162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97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64">
            <a:off x="621792" y="1997924"/>
            <a:ext cx="2953512" cy="37084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5910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37062"/>
            <a:ext cx="10515600" cy="483970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latin typeface="Twinkl" pitchFamily="2" charset="0"/>
              </a:rPr>
              <a:t>                     </a:t>
            </a:r>
            <a:r>
              <a:rPr lang="en-US" sz="5400" b="1" dirty="0">
                <a:latin typeface="Twinkl" pitchFamily="2" charset="0"/>
              </a:rPr>
              <a:t>What are the advantages</a:t>
            </a:r>
          </a:p>
          <a:p>
            <a:pPr marL="0" indent="0">
              <a:buNone/>
            </a:pPr>
            <a:r>
              <a:rPr lang="en-US" sz="5400" b="1" dirty="0">
                <a:latin typeface="Twinkl Cursive Unlooped" panose="02000000000000000000" pitchFamily="2" charset="0"/>
              </a:rPr>
              <a:t>            of working together?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742" y="4470231"/>
            <a:ext cx="2890389" cy="18740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307" y="4663440"/>
            <a:ext cx="2494567" cy="23100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466" y="5326152"/>
            <a:ext cx="1704471" cy="162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761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822">
            <a:off x="9198041" y="588895"/>
            <a:ext cx="1387295" cy="174189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5910"/>
            <a:ext cx="10515600" cy="1325563"/>
          </a:xfrm>
        </p:spPr>
        <p:txBody>
          <a:bodyPr/>
          <a:lstStyle/>
          <a:p>
            <a:r>
              <a:rPr lang="en-GB" sz="60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Reciprocity</a:t>
            </a:r>
            <a:endParaRPr lang="en-GB" sz="6000" dirty="0">
              <a:latin typeface="Twinkl Cursive Unlooped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37062"/>
            <a:ext cx="10515600" cy="48397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Twinkl Cursive Unlooped" panose="02000000000000000000" pitchFamily="2" charset="0"/>
              </a:rPr>
              <a:t>By working together we can:</a:t>
            </a:r>
          </a:p>
          <a:p>
            <a:pPr lvl="1"/>
            <a:endParaRPr lang="en-GB" sz="3200" dirty="0">
              <a:latin typeface="Twinkl Cursive Unlooped" panose="02000000000000000000" pitchFamily="2" charset="0"/>
            </a:endParaRPr>
          </a:p>
          <a:p>
            <a:pPr lvl="1"/>
            <a:r>
              <a:rPr lang="en-GB" sz="3200" dirty="0">
                <a:latin typeface="Twinkl Cursive Unlooped" panose="02000000000000000000" pitchFamily="2" charset="0"/>
              </a:rPr>
              <a:t>Achieve something we cannot do alone</a:t>
            </a:r>
          </a:p>
          <a:p>
            <a:pPr lvl="1"/>
            <a:r>
              <a:rPr lang="en-GB" sz="3200" dirty="0">
                <a:latin typeface="Twinkl Cursive Unlooped" panose="02000000000000000000" pitchFamily="2" charset="0"/>
              </a:rPr>
              <a:t>Complete something more quickly</a:t>
            </a:r>
          </a:p>
          <a:p>
            <a:pPr lvl="1"/>
            <a:r>
              <a:rPr lang="en-GB" sz="3200" dirty="0">
                <a:latin typeface="Twinkl Cursive Unlooped" panose="02000000000000000000" pitchFamily="2" charset="0"/>
              </a:rPr>
              <a:t>Negotiate and compromise with others</a:t>
            </a:r>
          </a:p>
          <a:p>
            <a:pPr lvl="1"/>
            <a:r>
              <a:rPr lang="en-GB" sz="3200" dirty="0">
                <a:latin typeface="Twinkl Cursive Unlooped" panose="02000000000000000000" pitchFamily="2" charset="0"/>
              </a:rPr>
              <a:t>Support those who are finding it difficult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260" y="4827112"/>
            <a:ext cx="2231076" cy="14465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307" y="4663440"/>
            <a:ext cx="2494567" cy="23100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466" y="5326152"/>
            <a:ext cx="1704471" cy="162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96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64">
            <a:off x="621792" y="1997924"/>
            <a:ext cx="2953512" cy="37084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5910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04950"/>
            <a:ext cx="10515600" cy="483970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latin typeface="+mj-lt"/>
              </a:rPr>
              <a:t>                     </a:t>
            </a:r>
            <a:r>
              <a:rPr lang="en-US" sz="5400" b="1" dirty="0">
                <a:latin typeface="Twinkl Cursive Unlooped" panose="02000000000000000000" pitchFamily="2" charset="0"/>
              </a:rPr>
              <a:t>What skills do we need </a:t>
            </a:r>
          </a:p>
          <a:p>
            <a:pPr marL="0" indent="0">
              <a:buNone/>
            </a:pPr>
            <a:r>
              <a:rPr lang="en-US" sz="5400" b="1" dirty="0">
                <a:latin typeface="Twinkl Cursive Unlooped" panose="02000000000000000000" pitchFamily="2" charset="0"/>
              </a:rPr>
              <a:t>            when working together?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742" y="4470231"/>
            <a:ext cx="2890389" cy="18740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307" y="4663440"/>
            <a:ext cx="2494567" cy="23100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466" y="5326152"/>
            <a:ext cx="1704471" cy="162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060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6986">
            <a:off x="9208008" y="538379"/>
            <a:ext cx="1550001" cy="19461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5910"/>
            <a:ext cx="10515600" cy="1325563"/>
          </a:xfrm>
        </p:spPr>
        <p:txBody>
          <a:bodyPr/>
          <a:lstStyle/>
          <a:p>
            <a:r>
              <a:rPr lang="en-GB" sz="60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Reciprocity</a:t>
            </a:r>
            <a:endParaRPr lang="en-GB" sz="6000" b="1" dirty="0">
              <a:latin typeface="Twinkl Cursive Unlooped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37062"/>
            <a:ext cx="10515600" cy="4839709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Twinkl Cursive Unlooped" panose="02000000000000000000" pitchFamily="2" charset="0"/>
              </a:rPr>
              <a:t>Good communication</a:t>
            </a:r>
          </a:p>
          <a:p>
            <a:pPr marL="285750" indent="-285750"/>
            <a:r>
              <a:rPr lang="en-GB" sz="3200" dirty="0">
                <a:latin typeface="Twinkl Cursive Unlooped" panose="02000000000000000000" pitchFamily="2" charset="0"/>
              </a:rPr>
              <a:t>Good listening</a:t>
            </a:r>
          </a:p>
          <a:p>
            <a:pPr marL="285750" indent="-285750"/>
            <a:r>
              <a:rPr lang="en-GB" sz="3200" dirty="0">
                <a:latin typeface="Twinkl Cursive Unlooped" panose="02000000000000000000" pitchFamily="2" charset="0"/>
              </a:rPr>
              <a:t>Taking turns</a:t>
            </a:r>
          </a:p>
          <a:p>
            <a:pPr marL="285750" indent="-285750"/>
            <a:r>
              <a:rPr lang="en-GB" sz="3200" dirty="0">
                <a:latin typeface="Twinkl Cursive Unlooped" panose="02000000000000000000" pitchFamily="2" charset="0"/>
              </a:rPr>
              <a:t>Problem solving</a:t>
            </a:r>
          </a:p>
          <a:p>
            <a:pPr marL="285750" indent="-285750"/>
            <a:r>
              <a:rPr lang="en-US" sz="3200" dirty="0">
                <a:latin typeface="Twinkl Cursive Unlooped" panose="02000000000000000000" pitchFamily="2" charset="0"/>
              </a:rPr>
              <a:t>Thinking about each others strengths</a:t>
            </a:r>
          </a:p>
          <a:p>
            <a:pPr marL="285750" indent="-285750"/>
            <a:r>
              <a:rPr lang="en-US" sz="3200" dirty="0">
                <a:latin typeface="Twinkl Cursive Unlooped" panose="02000000000000000000" pitchFamily="2" charset="0"/>
              </a:rPr>
              <a:t>Encouraging each other</a:t>
            </a:r>
            <a:endParaRPr lang="en-GB" sz="3200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789" y="4768145"/>
            <a:ext cx="2231076" cy="14465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307" y="4663440"/>
            <a:ext cx="2494567" cy="23100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466" y="5326152"/>
            <a:ext cx="1704471" cy="162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181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64">
            <a:off x="109708" y="1656323"/>
            <a:ext cx="2953512" cy="37084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5910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37062"/>
            <a:ext cx="10515600" cy="483970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                  </a:t>
            </a:r>
            <a:r>
              <a:rPr lang="en-US" sz="5400" b="1" dirty="0">
                <a:latin typeface="Twinkl Cursive Unlooped" panose="02000000000000000000" pitchFamily="2" charset="0"/>
              </a:rPr>
              <a:t>Can you think of examples       </a:t>
            </a:r>
          </a:p>
          <a:p>
            <a:pPr marL="0" indent="0">
              <a:buNone/>
            </a:pPr>
            <a:r>
              <a:rPr lang="en-US" sz="5400" b="1" dirty="0">
                <a:latin typeface="Twinkl Cursive Unlooped" panose="02000000000000000000" pitchFamily="2" charset="0"/>
              </a:rPr>
              <a:t>             of working together?</a:t>
            </a:r>
          </a:p>
          <a:p>
            <a:pPr marL="0" indent="0">
              <a:buNone/>
            </a:pPr>
            <a:r>
              <a:rPr lang="en-US" sz="5400" b="1" dirty="0">
                <a:latin typeface="Twinkl Cursive Unlooped" panose="02000000000000000000" pitchFamily="2" charset="0"/>
              </a:rPr>
              <a:t>                   </a:t>
            </a:r>
            <a:endParaRPr lang="en-US" sz="3600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742" y="4470231"/>
            <a:ext cx="2890389" cy="18740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307" y="4663440"/>
            <a:ext cx="2494567" cy="23100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466" y="5326152"/>
            <a:ext cx="1704471" cy="162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98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2440">
            <a:off x="3316840" y="177345"/>
            <a:ext cx="872212" cy="10951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943" y="55675"/>
            <a:ext cx="10515600" cy="1325563"/>
          </a:xfrm>
        </p:spPr>
        <p:txBody>
          <a:bodyPr/>
          <a:lstStyle/>
          <a:p>
            <a:r>
              <a:rPr lang="en-GB" sz="48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Reciprocity</a:t>
            </a:r>
            <a:endParaRPr lang="en-GB" sz="4800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0184" y="5145785"/>
            <a:ext cx="1620968" cy="10509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0513" y="4944504"/>
            <a:ext cx="1742797" cy="16139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691" y="5275860"/>
            <a:ext cx="1438977" cy="1371828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7"/>
          <a:stretch>
            <a:fillRect/>
          </a:stretch>
        </p:blipFill>
        <p:spPr>
          <a:xfrm>
            <a:off x="2544127" y="1525220"/>
            <a:ext cx="6677541" cy="375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912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5416">
            <a:off x="6338332" y="778619"/>
            <a:ext cx="2969708" cy="37287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361" y="11500"/>
            <a:ext cx="10515600" cy="1325563"/>
          </a:xfrm>
        </p:spPr>
        <p:txBody>
          <a:bodyPr/>
          <a:lstStyle/>
          <a:p>
            <a:r>
              <a:rPr lang="en-GB" sz="60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Reciprocity</a:t>
            </a:r>
            <a:endParaRPr lang="en-GB" sz="6000" dirty="0">
              <a:latin typeface="Twinkl Cursive Unlooped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1337063"/>
            <a:ext cx="10934700" cy="48397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72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T</a:t>
            </a:r>
            <a:r>
              <a:rPr lang="en-US" sz="5400" b="1" dirty="0">
                <a:latin typeface="Twinkl Cursive Unlooped" panose="02000000000000000000" pitchFamily="2" charset="0"/>
              </a:rPr>
              <a:t>ogether</a:t>
            </a:r>
            <a:endParaRPr lang="en-US" sz="5400" b="1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US" sz="72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E</a:t>
            </a:r>
            <a:r>
              <a:rPr lang="en-US" sz="5400" b="1" dirty="0">
                <a:latin typeface="Twinkl Cursive Unlooped" panose="02000000000000000000" pitchFamily="2" charset="0"/>
              </a:rPr>
              <a:t>veryone</a:t>
            </a:r>
          </a:p>
          <a:p>
            <a:pPr marL="0" indent="0">
              <a:buNone/>
            </a:pPr>
            <a:r>
              <a:rPr lang="en-US" sz="72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A</a:t>
            </a:r>
            <a:r>
              <a:rPr lang="en-US" sz="4800" b="1" dirty="0">
                <a:latin typeface="Twinkl Cursive Unlooped" panose="02000000000000000000" pitchFamily="2" charset="0"/>
              </a:rPr>
              <a:t>chieve</a:t>
            </a:r>
            <a:r>
              <a:rPr lang="en-US" sz="5400" b="1" dirty="0">
                <a:latin typeface="Twinkl Cursive Unlooped" panose="02000000000000000000" pitchFamily="2" charset="0"/>
              </a:rPr>
              <a:t>s</a:t>
            </a:r>
            <a:endParaRPr lang="en-US" sz="5400" b="1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US" sz="72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M</a:t>
            </a:r>
            <a:r>
              <a:rPr lang="en-US" sz="5400" b="1" dirty="0">
                <a:latin typeface="Twinkl Cursive Unlooped" panose="02000000000000000000" pitchFamily="2" charset="0"/>
              </a:rPr>
              <a:t>ore</a:t>
            </a:r>
            <a:endParaRPr lang="en-GB" sz="5400" b="1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384" y="4789875"/>
            <a:ext cx="2231076" cy="14465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1022" y="4706777"/>
            <a:ext cx="1901878" cy="17612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080" y="5308767"/>
            <a:ext cx="1625066" cy="154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167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6564</TotalTime>
  <Words>113</Words>
  <Application>Microsoft Office PowerPoint</Application>
  <PresentationFormat>Widescreen</PresentationFormat>
  <Paragraphs>42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Twinkl</vt:lpstr>
      <vt:lpstr>Twinkl Cursive Unlooped</vt:lpstr>
      <vt:lpstr>Office Theme</vt:lpstr>
      <vt:lpstr>Assembly</vt:lpstr>
      <vt:lpstr>Who is hiding?</vt:lpstr>
      <vt:lpstr>Reciprocity</vt:lpstr>
      <vt:lpstr>PowerPoint Presentation</vt:lpstr>
      <vt:lpstr>Reciprocity</vt:lpstr>
      <vt:lpstr>PowerPoint Presentation</vt:lpstr>
      <vt:lpstr>Reciprocity</vt:lpstr>
      <vt:lpstr>PowerPoint Presentation</vt:lpstr>
      <vt:lpstr>Reciprocity</vt:lpstr>
      <vt:lpstr>Reciprocity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Development Plan</dc:title>
  <dc:creator>Allenton Head</dc:creator>
  <cp:lastModifiedBy>Sharon Taylor</cp:lastModifiedBy>
  <cp:revision>78</cp:revision>
  <cp:lastPrinted>2021-07-21T12:37:28Z</cp:lastPrinted>
  <dcterms:created xsi:type="dcterms:W3CDTF">2021-07-01T09:27:06Z</dcterms:created>
  <dcterms:modified xsi:type="dcterms:W3CDTF">2022-03-10T16:28:29Z</dcterms:modified>
</cp:coreProperties>
</file>